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7B6E3"/>
    <a:srgbClr val="4C9AD3"/>
    <a:srgbClr val="BFBFBF"/>
    <a:srgbClr val="D592C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094"/>
    <p:restoredTop sz="94721"/>
  </p:normalViewPr>
  <p:slideViewPr>
    <p:cSldViewPr snapToGrid="0">
      <p:cViewPr varScale="1">
        <p:scale>
          <a:sx n="106" d="100"/>
          <a:sy n="106" d="100"/>
        </p:scale>
        <p:origin x="10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thew Ansell" userId="a278f558-05f6-4692-963f-c1a092f34fef" providerId="ADAL" clId="{BA358E6F-76B7-44CE-9041-9141A320021A}"/>
    <pc:docChg chg="delSld">
      <pc:chgData name="Matthew Ansell" userId="a278f558-05f6-4692-963f-c1a092f34fef" providerId="ADAL" clId="{BA358E6F-76B7-44CE-9041-9141A320021A}" dt="2025-01-14T10:07:43.017" v="0" actId="47"/>
      <pc:docMkLst>
        <pc:docMk/>
      </pc:docMkLst>
      <pc:sldChg chg="del">
        <pc:chgData name="Matthew Ansell" userId="a278f558-05f6-4692-963f-c1a092f34fef" providerId="ADAL" clId="{BA358E6F-76B7-44CE-9041-9141A320021A}" dt="2025-01-14T10:07:43.017" v="0" actId="47"/>
        <pc:sldMkLst>
          <pc:docMk/>
          <pc:sldMk cId="146984077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D82BE6-10C7-50C7-CE4D-37F2175729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30FE16-07D3-30FF-BA94-E7DA873F32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F9482-A61E-A8FD-7B9A-6AF6D72377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1B6845-E06A-CDF6-98F5-7AA6743B8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A8B8E-FA37-8ACE-220E-69A9C463E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26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337EE3-7002-706A-E78B-E6115E5C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95853C-F471-0BA9-E6EA-8BD21BD613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F6699-4C13-6563-04DB-B2F057F9D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3E85BB-0A93-C766-3244-2E5F1CDE5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9A632-C685-A9D4-90AA-BAAB5C2F8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34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631816-B648-41AE-751A-58D6679489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8C0C3A-6D81-E4D4-DEB0-F4182678C1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D5748-9B58-6F09-0F74-A3829C204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AD0649-551C-33B4-57B9-C465D8596C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16758-75D3-E699-E6FA-E002E7F07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85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7C6AA-90E1-F284-EBA2-4F8605AA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B79F8-BC03-1901-12ED-6796A725F3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63CBA-7441-3ED5-A624-C748AC5CB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A58CB-F6CD-4F33-4608-A88EDC3D7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170995-775D-BC7F-2DED-2BA4639EC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303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1CFE99-ADB8-6F08-41D3-6FCB1D195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C01C8F-4E6D-E7E1-0175-AB5211806A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94AB1A-330F-B0AF-74EF-F72E2B7D83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406823-03C4-E1F3-5298-B6A229A0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AB76D4-8624-C573-0BCA-0A83F079C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499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7BE8BC-991E-8432-E50B-FDDC9250E8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A6F6FF-7A00-E8A2-4453-0BAADAC223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391AA1-BE74-E4AB-8FEB-DA511D1199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B19610-900B-108C-10BA-D10C06912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1B1A3-D67E-DCDA-1ED5-77F140F85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4DE45D-854D-F6A7-0B97-5AB62B0C4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628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2E25E-D719-832E-4339-4E1224D4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9C8F7F-6314-5CB5-5CD3-E8E3355D1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F3CF59-F239-06DA-D269-8133510CFE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F1A7EC-699A-0481-30EB-0199D50C1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8C42BA-4E46-7731-5006-47777E0419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0292D3-14F7-92A0-795B-5DDBA7296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62DC9-C78E-AEF0-B93C-3319384CD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C54818-3A2C-D2B0-EABF-71B4E2068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585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6736BF-94CB-33A1-5113-6B3E0BB97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A4E659-AECF-924C-BF89-BB1EC570B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74E958-A024-1C26-FD22-1E9439890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5C72D6-1176-BA86-D217-5AC2B7CB5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9968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EB9E27-2B6F-A7A0-1527-279CCF8C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AFD162-23F1-1558-9A84-5ADFB5EE9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8CECE9-18D4-4DFA-AFE2-FAEFD75001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4725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B9F92-762C-D35C-BD9E-EDE8D01992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C3BB87-D217-46ED-E03E-D8EC3CFF07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A83B37-C86A-C2A5-92A6-FF166C13C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6AAA7C-D841-2EDF-0BE7-46116E797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8E24FF-F379-7977-4704-15FF973D5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78CD5C-3F97-4FE2-1B86-AEE3D43B65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10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03FCE-C993-9079-8010-58C4EE10E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01BDF9-96FF-A75D-5304-420EFA16A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94FCCC-AAD9-19F1-54FE-82AA82FAD5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A76EB6-9DC0-9DCF-DAF0-B4F039BD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555534-230D-F74D-6101-E8541CC1E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FC0BD62-432A-55D2-4AA6-BD9983088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388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DA406-4749-E58A-BCCB-EF3E9FCE7B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A5F308-8117-8650-0E51-14817C2EDE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31A331-1238-3C46-19C8-D7F32A4DA65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A17CC-5454-4240-B366-E55553D29B10}" type="datetimeFigureOut">
              <a:rPr lang="en-GB" smtClean="0"/>
              <a:t>14/01/2025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AB5644-6587-28D7-D28C-BA9F1516FC9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C3F5B-8773-D62B-1248-F962B3735B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FAD8F-08D5-564D-A3BE-8CDA0193C1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9591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8" name="Group 1137">
            <a:extLst>
              <a:ext uri="{FF2B5EF4-FFF2-40B4-BE49-F238E27FC236}">
                <a16:creationId xmlns:a16="http://schemas.microsoft.com/office/drawing/2014/main" id="{395D0E9B-489F-50FC-05FC-385C07F42D00}"/>
              </a:ext>
            </a:extLst>
          </p:cNvPr>
          <p:cNvGrpSpPr/>
          <p:nvPr/>
        </p:nvGrpSpPr>
        <p:grpSpPr>
          <a:xfrm>
            <a:off x="340745" y="322001"/>
            <a:ext cx="11510509" cy="5828119"/>
            <a:chOff x="340745" y="322001"/>
            <a:chExt cx="11510509" cy="5828119"/>
          </a:xfrm>
        </p:grpSpPr>
        <p:grpSp>
          <p:nvGrpSpPr>
            <p:cNvPr id="1136" name="Group 1135">
              <a:extLst>
                <a:ext uri="{FF2B5EF4-FFF2-40B4-BE49-F238E27FC236}">
                  <a16:creationId xmlns:a16="http://schemas.microsoft.com/office/drawing/2014/main" id="{C26C7317-F51D-52B0-AEBA-D675B8173B27}"/>
                </a:ext>
              </a:extLst>
            </p:cNvPr>
            <p:cNvGrpSpPr/>
            <p:nvPr/>
          </p:nvGrpSpPr>
          <p:grpSpPr>
            <a:xfrm>
              <a:off x="340745" y="322001"/>
              <a:ext cx="11510509" cy="5299598"/>
              <a:chOff x="681490" y="781453"/>
              <a:chExt cx="11510509" cy="5299598"/>
            </a:xfrm>
          </p:grpSpPr>
          <p:grpSp>
            <p:nvGrpSpPr>
              <p:cNvPr id="1035" name="Group 1034">
                <a:extLst>
                  <a:ext uri="{FF2B5EF4-FFF2-40B4-BE49-F238E27FC236}">
                    <a16:creationId xmlns:a16="http://schemas.microsoft.com/office/drawing/2014/main" id="{280A9C83-89AE-CFB2-AE01-7AD5F438FEE3}"/>
                  </a:ext>
                </a:extLst>
              </p:cNvPr>
              <p:cNvGrpSpPr>
                <a:grpSpLocks noChangeAspect="1"/>
              </p:cNvGrpSpPr>
              <p:nvPr/>
            </p:nvGrpSpPr>
            <p:grpSpPr>
              <a:xfrm>
                <a:off x="1068118" y="3040253"/>
                <a:ext cx="11123881" cy="591946"/>
                <a:chOff x="1457634" y="3052979"/>
                <a:chExt cx="7066205" cy="376021"/>
              </a:xfrm>
            </p:grpSpPr>
            <p:cxnSp>
              <p:nvCxnSpPr>
                <p:cNvPr id="1023" name="Straight Connector 1022">
                  <a:extLst>
                    <a:ext uri="{FF2B5EF4-FFF2-40B4-BE49-F238E27FC236}">
                      <a16:creationId xmlns:a16="http://schemas.microsoft.com/office/drawing/2014/main" id="{F6C49558-1805-AB3E-AFBD-780787D991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988143" y="3252095"/>
                  <a:ext cx="6233962" cy="0"/>
                </a:xfrm>
                <a:prstGeom prst="line">
                  <a:avLst/>
                </a:prstGeom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sp>
              <p:nvSpPr>
                <p:cNvPr id="16" name="Freeform 15">
                  <a:extLst>
                    <a:ext uri="{FF2B5EF4-FFF2-40B4-BE49-F238E27FC236}">
                      <a16:creationId xmlns:a16="http://schemas.microsoft.com/office/drawing/2014/main" id="{2A2F851C-A050-8296-A121-B94DDE1A4D92}"/>
                    </a:ext>
                  </a:extLst>
                </p:cNvPr>
                <p:cNvSpPr/>
                <p:nvPr/>
              </p:nvSpPr>
              <p:spPr>
                <a:xfrm flipV="1">
                  <a:off x="1634474" y="3068334"/>
                  <a:ext cx="353669" cy="353809"/>
                </a:xfrm>
                <a:custGeom>
                  <a:avLst/>
                  <a:gdLst>
                    <a:gd name="connsiteX0" fmla="*/ 352635 w 353669"/>
                    <a:gd name="connsiteY0" fmla="*/ 175268 h 353809"/>
                    <a:gd name="connsiteX1" fmla="*/ 175803 w 353669"/>
                    <a:gd name="connsiteY1" fmla="*/ -1641 h 353809"/>
                    <a:gd name="connsiteX2" fmla="*/ -1034 w 353669"/>
                    <a:gd name="connsiteY2" fmla="*/ 175268 h 353809"/>
                    <a:gd name="connsiteX3" fmla="*/ 175803 w 353669"/>
                    <a:gd name="connsiteY3" fmla="*/ 352169 h 353809"/>
                    <a:gd name="connsiteX4" fmla="*/ 352635 w 353669"/>
                    <a:gd name="connsiteY4" fmla="*/ 175268 h 353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3669" h="353809">
                      <a:moveTo>
                        <a:pt x="352635" y="175268"/>
                      </a:moveTo>
                      <a:cubicBezTo>
                        <a:pt x="352635" y="77563"/>
                        <a:pt x="273462" y="-1641"/>
                        <a:pt x="175803" y="-1641"/>
                      </a:cubicBezTo>
                      <a:cubicBezTo>
                        <a:pt x="78135" y="-1641"/>
                        <a:pt x="-1034" y="77563"/>
                        <a:pt x="-1034" y="175268"/>
                      </a:cubicBezTo>
                      <a:cubicBezTo>
                        <a:pt x="-1034" y="272965"/>
                        <a:pt x="78135" y="352169"/>
                        <a:pt x="175803" y="352169"/>
                      </a:cubicBezTo>
                      <a:cubicBezTo>
                        <a:pt x="273462" y="352169"/>
                        <a:pt x="352635" y="272965"/>
                        <a:pt x="352635" y="175268"/>
                      </a:cubicBezTo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91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1100" dirty="0">
                    <a:latin typeface="Ubuntu" panose="020B0504030602030204" pitchFamily="34" charset="0"/>
                  </a:endParaRPr>
                </a:p>
              </p:txBody>
            </p:sp>
            <p:sp>
              <p:nvSpPr>
                <p:cNvPr id="24" name="Freeform 23">
                  <a:extLst>
                    <a:ext uri="{FF2B5EF4-FFF2-40B4-BE49-F238E27FC236}">
                      <a16:creationId xmlns:a16="http://schemas.microsoft.com/office/drawing/2014/main" id="{DE97A7DB-13D8-39AD-CCCC-D85EBB0BC629}"/>
                    </a:ext>
                  </a:extLst>
                </p:cNvPr>
                <p:cNvSpPr/>
                <p:nvPr/>
              </p:nvSpPr>
              <p:spPr>
                <a:xfrm flipV="1">
                  <a:off x="2830305" y="3068334"/>
                  <a:ext cx="353664" cy="353809"/>
                </a:xfrm>
                <a:custGeom>
                  <a:avLst/>
                  <a:gdLst>
                    <a:gd name="connsiteX0" fmla="*/ 351498 w 353664"/>
                    <a:gd name="connsiteY0" fmla="*/ 175268 h 353809"/>
                    <a:gd name="connsiteX1" fmla="*/ 174665 w 353664"/>
                    <a:gd name="connsiteY1" fmla="*/ -1641 h 353809"/>
                    <a:gd name="connsiteX2" fmla="*/ -2167 w 353664"/>
                    <a:gd name="connsiteY2" fmla="*/ 175268 h 353809"/>
                    <a:gd name="connsiteX3" fmla="*/ 174665 w 353664"/>
                    <a:gd name="connsiteY3" fmla="*/ 352169 h 353809"/>
                    <a:gd name="connsiteX4" fmla="*/ 351498 w 353664"/>
                    <a:gd name="connsiteY4" fmla="*/ 175268 h 353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3664" h="353809">
                      <a:moveTo>
                        <a:pt x="351498" y="175268"/>
                      </a:moveTo>
                      <a:cubicBezTo>
                        <a:pt x="351498" y="77563"/>
                        <a:pt x="272333" y="-1641"/>
                        <a:pt x="174665" y="-1641"/>
                      </a:cubicBezTo>
                      <a:cubicBezTo>
                        <a:pt x="77006" y="-1641"/>
                        <a:pt x="-2167" y="77563"/>
                        <a:pt x="-2167" y="175268"/>
                      </a:cubicBezTo>
                      <a:cubicBezTo>
                        <a:pt x="-2167" y="272965"/>
                        <a:pt x="77006" y="352169"/>
                        <a:pt x="174665" y="352169"/>
                      </a:cubicBezTo>
                      <a:cubicBezTo>
                        <a:pt x="272333" y="352169"/>
                        <a:pt x="351498" y="272965"/>
                        <a:pt x="351498" y="175268"/>
                      </a:cubicBezTo>
                    </a:path>
                  </a:pathLst>
                </a:custGeom>
                <a:solidFill>
                  <a:srgbClr val="57B6E3"/>
                </a:solidFill>
                <a:ln w="91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3200">
                    <a:latin typeface="Ubuntu" panose="020B0504030602030204" pitchFamily="34" charset="0"/>
                  </a:endParaRPr>
                </a:p>
              </p:txBody>
            </p:sp>
            <p:sp>
              <p:nvSpPr>
                <p:cNvPr id="29" name="Freeform 28">
                  <a:extLst>
                    <a:ext uri="{FF2B5EF4-FFF2-40B4-BE49-F238E27FC236}">
                      <a16:creationId xmlns:a16="http://schemas.microsoft.com/office/drawing/2014/main" id="{F234BB4A-4345-E02E-BEE6-C2417B22B2DF}"/>
                    </a:ext>
                  </a:extLst>
                </p:cNvPr>
                <p:cNvSpPr/>
                <p:nvPr/>
              </p:nvSpPr>
              <p:spPr>
                <a:xfrm flipV="1">
                  <a:off x="5404900" y="3068334"/>
                  <a:ext cx="353665" cy="353809"/>
                </a:xfrm>
                <a:custGeom>
                  <a:avLst/>
                  <a:gdLst>
                    <a:gd name="connsiteX0" fmla="*/ 349058 w 353665"/>
                    <a:gd name="connsiteY0" fmla="*/ 175268 h 353809"/>
                    <a:gd name="connsiteX1" fmla="*/ 172226 w 353665"/>
                    <a:gd name="connsiteY1" fmla="*/ -1641 h 353809"/>
                    <a:gd name="connsiteX2" fmla="*/ -4607 w 353665"/>
                    <a:gd name="connsiteY2" fmla="*/ 175268 h 353809"/>
                    <a:gd name="connsiteX3" fmla="*/ 172226 w 353665"/>
                    <a:gd name="connsiteY3" fmla="*/ 352169 h 353809"/>
                    <a:gd name="connsiteX4" fmla="*/ 349058 w 353665"/>
                    <a:gd name="connsiteY4" fmla="*/ 175268 h 353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3665" h="353809">
                      <a:moveTo>
                        <a:pt x="349058" y="175268"/>
                      </a:moveTo>
                      <a:cubicBezTo>
                        <a:pt x="349058" y="77563"/>
                        <a:pt x="269894" y="-1641"/>
                        <a:pt x="172226" y="-1641"/>
                      </a:cubicBezTo>
                      <a:cubicBezTo>
                        <a:pt x="74567" y="-1641"/>
                        <a:pt x="-4607" y="77563"/>
                        <a:pt x="-4607" y="175268"/>
                      </a:cubicBezTo>
                      <a:cubicBezTo>
                        <a:pt x="-4607" y="272965"/>
                        <a:pt x="74567" y="352169"/>
                        <a:pt x="172226" y="352169"/>
                      </a:cubicBezTo>
                      <a:cubicBezTo>
                        <a:pt x="269894" y="352169"/>
                        <a:pt x="349058" y="272965"/>
                        <a:pt x="349058" y="175268"/>
                      </a:cubicBezTo>
                    </a:path>
                  </a:pathLst>
                </a:custGeom>
                <a:solidFill>
                  <a:srgbClr val="57B6E3"/>
                </a:solidFill>
                <a:ln w="91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3200">
                    <a:latin typeface="Ubuntu" panose="020B0504030602030204" pitchFamily="34" charset="0"/>
                  </a:endParaRPr>
                </a:p>
              </p:txBody>
            </p:sp>
            <p:sp>
              <p:nvSpPr>
                <p:cNvPr id="37" name="Freeform 36">
                  <a:extLst>
                    <a:ext uri="{FF2B5EF4-FFF2-40B4-BE49-F238E27FC236}">
                      <a16:creationId xmlns:a16="http://schemas.microsoft.com/office/drawing/2014/main" id="{0BCCBBB6-1636-9922-736C-DEC6C6E58773}"/>
                    </a:ext>
                  </a:extLst>
                </p:cNvPr>
                <p:cNvSpPr/>
                <p:nvPr/>
              </p:nvSpPr>
              <p:spPr>
                <a:xfrm flipV="1">
                  <a:off x="4117598" y="3068334"/>
                  <a:ext cx="353674" cy="353809"/>
                </a:xfrm>
                <a:custGeom>
                  <a:avLst/>
                  <a:gdLst>
                    <a:gd name="connsiteX0" fmla="*/ 350287 w 353674"/>
                    <a:gd name="connsiteY0" fmla="*/ 175268 h 353809"/>
                    <a:gd name="connsiteX1" fmla="*/ 173455 w 353674"/>
                    <a:gd name="connsiteY1" fmla="*/ -1641 h 353809"/>
                    <a:gd name="connsiteX2" fmla="*/ -3387 w 353674"/>
                    <a:gd name="connsiteY2" fmla="*/ 175268 h 353809"/>
                    <a:gd name="connsiteX3" fmla="*/ 173455 w 353674"/>
                    <a:gd name="connsiteY3" fmla="*/ 352169 h 353809"/>
                    <a:gd name="connsiteX4" fmla="*/ 350287 w 353674"/>
                    <a:gd name="connsiteY4" fmla="*/ 175268 h 353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3674" h="353809">
                      <a:moveTo>
                        <a:pt x="350287" y="175268"/>
                      </a:moveTo>
                      <a:cubicBezTo>
                        <a:pt x="350287" y="77563"/>
                        <a:pt x="271114" y="-1641"/>
                        <a:pt x="173455" y="-1641"/>
                      </a:cubicBezTo>
                      <a:cubicBezTo>
                        <a:pt x="75787" y="-1641"/>
                        <a:pt x="-3387" y="77563"/>
                        <a:pt x="-3387" y="175268"/>
                      </a:cubicBezTo>
                      <a:cubicBezTo>
                        <a:pt x="-3387" y="272965"/>
                        <a:pt x="75787" y="352169"/>
                        <a:pt x="173455" y="352169"/>
                      </a:cubicBezTo>
                      <a:cubicBezTo>
                        <a:pt x="271114" y="352169"/>
                        <a:pt x="350287" y="272965"/>
                        <a:pt x="350287" y="175268"/>
                      </a:cubicBezTo>
                    </a:path>
                  </a:pathLst>
                </a:custGeom>
                <a:solidFill>
                  <a:srgbClr val="57B6E3"/>
                </a:solidFill>
                <a:ln w="91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3200" dirty="0">
                    <a:latin typeface="Ubuntu" panose="020B0504030602030204" pitchFamily="34" charset="0"/>
                  </a:endParaRPr>
                </a:p>
              </p:txBody>
            </p:sp>
            <p:sp>
              <p:nvSpPr>
                <p:cNvPr id="1009" name="Freeform 1008">
                  <a:extLst>
                    <a:ext uri="{FF2B5EF4-FFF2-40B4-BE49-F238E27FC236}">
                      <a16:creationId xmlns:a16="http://schemas.microsoft.com/office/drawing/2014/main" id="{9A1EC602-A412-6A87-4528-F8168659104F}"/>
                    </a:ext>
                  </a:extLst>
                </p:cNvPr>
                <p:cNvSpPr/>
                <p:nvPr/>
              </p:nvSpPr>
              <p:spPr>
                <a:xfrm flipV="1">
                  <a:off x="6692193" y="3075191"/>
                  <a:ext cx="353665" cy="353809"/>
                </a:xfrm>
                <a:custGeom>
                  <a:avLst/>
                  <a:gdLst>
                    <a:gd name="connsiteX0" fmla="*/ 349058 w 353665"/>
                    <a:gd name="connsiteY0" fmla="*/ 175268 h 353809"/>
                    <a:gd name="connsiteX1" fmla="*/ 172226 w 353665"/>
                    <a:gd name="connsiteY1" fmla="*/ -1641 h 353809"/>
                    <a:gd name="connsiteX2" fmla="*/ -4607 w 353665"/>
                    <a:gd name="connsiteY2" fmla="*/ 175268 h 353809"/>
                    <a:gd name="connsiteX3" fmla="*/ 172226 w 353665"/>
                    <a:gd name="connsiteY3" fmla="*/ 352169 h 353809"/>
                    <a:gd name="connsiteX4" fmla="*/ 349058 w 353665"/>
                    <a:gd name="connsiteY4" fmla="*/ 175268 h 353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3665" h="353809">
                      <a:moveTo>
                        <a:pt x="349058" y="175268"/>
                      </a:moveTo>
                      <a:cubicBezTo>
                        <a:pt x="349058" y="77563"/>
                        <a:pt x="269894" y="-1641"/>
                        <a:pt x="172226" y="-1641"/>
                      </a:cubicBezTo>
                      <a:cubicBezTo>
                        <a:pt x="74567" y="-1641"/>
                        <a:pt x="-4607" y="77563"/>
                        <a:pt x="-4607" y="175268"/>
                      </a:cubicBezTo>
                      <a:cubicBezTo>
                        <a:pt x="-4607" y="272965"/>
                        <a:pt x="74567" y="352169"/>
                        <a:pt x="172226" y="352169"/>
                      </a:cubicBezTo>
                      <a:cubicBezTo>
                        <a:pt x="269894" y="352169"/>
                        <a:pt x="349058" y="272965"/>
                        <a:pt x="349058" y="175268"/>
                      </a:cubicBezTo>
                    </a:path>
                  </a:pathLst>
                </a:custGeom>
                <a:solidFill>
                  <a:srgbClr val="57B6E3"/>
                </a:solidFill>
                <a:ln w="915" cap="flat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en-GB" sz="3200">
                    <a:latin typeface="Ubuntu" panose="020B0504030602030204" pitchFamily="34" charset="0"/>
                  </a:endParaRPr>
                </a:p>
              </p:txBody>
            </p:sp>
            <p:sp>
              <p:nvSpPr>
                <p:cNvPr id="1013" name="TextBox 1012">
                  <a:extLst>
                    <a:ext uri="{FF2B5EF4-FFF2-40B4-BE49-F238E27FC236}">
                      <a16:creationId xmlns:a16="http://schemas.microsoft.com/office/drawing/2014/main" id="{170876B9-B6BC-FFCD-86C9-0BCEDE277F9A}"/>
                    </a:ext>
                  </a:extLst>
                </p:cNvPr>
                <p:cNvSpPr txBox="1"/>
                <p:nvPr/>
              </p:nvSpPr>
              <p:spPr>
                <a:xfrm>
                  <a:off x="1457634" y="3138633"/>
                  <a:ext cx="725158" cy="215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dirty="0">
                      <a:solidFill>
                        <a:schemeClr val="bg1"/>
                      </a:solidFill>
                      <a:latin typeface="Ubuntu" panose="020B0504030602030204" pitchFamily="34" charset="0"/>
                    </a:rPr>
                    <a:t>2010</a:t>
                  </a:r>
                </a:p>
              </p:txBody>
            </p:sp>
            <p:sp>
              <p:nvSpPr>
                <p:cNvPr id="1014" name="TextBox 1013">
                  <a:extLst>
                    <a:ext uri="{FF2B5EF4-FFF2-40B4-BE49-F238E27FC236}">
                      <a16:creationId xmlns:a16="http://schemas.microsoft.com/office/drawing/2014/main" id="{F2798FAB-8878-C2E6-DE85-E86F2BF0C6E9}"/>
                    </a:ext>
                  </a:extLst>
                </p:cNvPr>
                <p:cNvSpPr txBox="1"/>
                <p:nvPr/>
              </p:nvSpPr>
              <p:spPr>
                <a:xfrm>
                  <a:off x="2653455" y="3138633"/>
                  <a:ext cx="725158" cy="215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dirty="0">
                      <a:solidFill>
                        <a:schemeClr val="accent2">
                          <a:lumMod val="50000"/>
                        </a:schemeClr>
                      </a:solidFill>
                      <a:latin typeface="Ubuntu" panose="020B0504030602030204" pitchFamily="34" charset="0"/>
                    </a:rPr>
                    <a:t>2013</a:t>
                  </a:r>
                </a:p>
              </p:txBody>
            </p:sp>
            <p:sp>
              <p:nvSpPr>
                <p:cNvPr id="1015" name="TextBox 1014">
                  <a:extLst>
                    <a:ext uri="{FF2B5EF4-FFF2-40B4-BE49-F238E27FC236}">
                      <a16:creationId xmlns:a16="http://schemas.microsoft.com/office/drawing/2014/main" id="{F78BB4A6-2DEB-D663-7254-700ECBA8A61C}"/>
                    </a:ext>
                  </a:extLst>
                </p:cNvPr>
                <p:cNvSpPr txBox="1"/>
                <p:nvPr/>
              </p:nvSpPr>
              <p:spPr>
                <a:xfrm>
                  <a:off x="3932063" y="3136593"/>
                  <a:ext cx="725158" cy="215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dirty="0">
                      <a:solidFill>
                        <a:schemeClr val="accent2">
                          <a:lumMod val="50000"/>
                        </a:schemeClr>
                      </a:solidFill>
                      <a:latin typeface="Ubuntu" panose="020B0504030602030204" pitchFamily="34" charset="0"/>
                    </a:rPr>
                    <a:t>2016</a:t>
                  </a:r>
                </a:p>
              </p:txBody>
            </p:sp>
            <p:sp>
              <p:nvSpPr>
                <p:cNvPr id="1016" name="TextBox 1015">
                  <a:extLst>
                    <a:ext uri="{FF2B5EF4-FFF2-40B4-BE49-F238E27FC236}">
                      <a16:creationId xmlns:a16="http://schemas.microsoft.com/office/drawing/2014/main" id="{A60616D4-7228-7E46-CD58-1686380CC5C7}"/>
                    </a:ext>
                  </a:extLst>
                </p:cNvPr>
                <p:cNvSpPr txBox="1"/>
                <p:nvPr/>
              </p:nvSpPr>
              <p:spPr>
                <a:xfrm>
                  <a:off x="5229359" y="3136593"/>
                  <a:ext cx="725158" cy="215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dirty="0">
                      <a:solidFill>
                        <a:schemeClr val="accent2">
                          <a:lumMod val="50000"/>
                        </a:schemeClr>
                      </a:solidFill>
                      <a:latin typeface="Ubuntu" panose="020B0504030602030204" pitchFamily="34" charset="0"/>
                    </a:rPr>
                    <a:t>2019</a:t>
                  </a:r>
                </a:p>
              </p:txBody>
            </p:sp>
            <p:sp>
              <p:nvSpPr>
                <p:cNvPr id="1017" name="TextBox 1016">
                  <a:extLst>
                    <a:ext uri="{FF2B5EF4-FFF2-40B4-BE49-F238E27FC236}">
                      <a16:creationId xmlns:a16="http://schemas.microsoft.com/office/drawing/2014/main" id="{C5082A97-161D-2F38-16C1-7A62D479247E}"/>
                    </a:ext>
                  </a:extLst>
                </p:cNvPr>
                <p:cNvSpPr txBox="1"/>
                <p:nvPr/>
              </p:nvSpPr>
              <p:spPr>
                <a:xfrm>
                  <a:off x="6513315" y="3144089"/>
                  <a:ext cx="725158" cy="215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dirty="0">
                      <a:solidFill>
                        <a:schemeClr val="accent2">
                          <a:lumMod val="50000"/>
                        </a:schemeClr>
                      </a:solidFill>
                      <a:latin typeface="Ubuntu" panose="020B0504030602030204" pitchFamily="34" charset="0"/>
                    </a:rPr>
                    <a:t>2022</a:t>
                  </a:r>
                </a:p>
              </p:txBody>
            </p:sp>
            <p:sp>
              <p:nvSpPr>
                <p:cNvPr id="1018" name="Freeform 1017">
                  <a:extLst>
                    <a:ext uri="{FF2B5EF4-FFF2-40B4-BE49-F238E27FC236}">
                      <a16:creationId xmlns:a16="http://schemas.microsoft.com/office/drawing/2014/main" id="{86BB6E8B-752A-7B83-F79C-72A47BBA64F7}"/>
                    </a:ext>
                  </a:extLst>
                </p:cNvPr>
                <p:cNvSpPr/>
                <p:nvPr/>
              </p:nvSpPr>
              <p:spPr>
                <a:xfrm flipV="1">
                  <a:off x="7979486" y="3052979"/>
                  <a:ext cx="353665" cy="353809"/>
                </a:xfrm>
                <a:custGeom>
                  <a:avLst/>
                  <a:gdLst>
                    <a:gd name="connsiteX0" fmla="*/ 349058 w 353665"/>
                    <a:gd name="connsiteY0" fmla="*/ 175268 h 353809"/>
                    <a:gd name="connsiteX1" fmla="*/ 172226 w 353665"/>
                    <a:gd name="connsiteY1" fmla="*/ -1641 h 353809"/>
                    <a:gd name="connsiteX2" fmla="*/ -4607 w 353665"/>
                    <a:gd name="connsiteY2" fmla="*/ 175268 h 353809"/>
                    <a:gd name="connsiteX3" fmla="*/ 172226 w 353665"/>
                    <a:gd name="connsiteY3" fmla="*/ 352169 h 353809"/>
                    <a:gd name="connsiteX4" fmla="*/ 349058 w 353665"/>
                    <a:gd name="connsiteY4" fmla="*/ 175268 h 35380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53665" h="353809">
                      <a:moveTo>
                        <a:pt x="349058" y="175268"/>
                      </a:moveTo>
                      <a:cubicBezTo>
                        <a:pt x="349058" y="77563"/>
                        <a:pt x="269894" y="-1641"/>
                        <a:pt x="172226" y="-1641"/>
                      </a:cubicBezTo>
                      <a:cubicBezTo>
                        <a:pt x="74567" y="-1641"/>
                        <a:pt x="-4607" y="77563"/>
                        <a:pt x="-4607" y="175268"/>
                      </a:cubicBezTo>
                      <a:cubicBezTo>
                        <a:pt x="-4607" y="272965"/>
                        <a:pt x="74567" y="352169"/>
                        <a:pt x="172226" y="352169"/>
                      </a:cubicBezTo>
                      <a:cubicBezTo>
                        <a:pt x="269894" y="352169"/>
                        <a:pt x="349058" y="272965"/>
                        <a:pt x="349058" y="175268"/>
                      </a:cubicBezTo>
                    </a:path>
                  </a:pathLst>
                </a:custGeom>
                <a:solidFill>
                  <a:schemeClr val="accent6">
                    <a:lumMod val="75000"/>
                  </a:schemeClr>
                </a:solidFill>
                <a:ln w="915" cap="flat">
                  <a:noFill/>
                  <a:prstDash val="solid"/>
                  <a:miter/>
                </a:ln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GB" sz="3200">
                    <a:latin typeface="Ubuntu" panose="020B0504030602030204" pitchFamily="34" charset="0"/>
                  </a:endParaRPr>
                </a:p>
              </p:txBody>
            </p:sp>
            <p:sp>
              <p:nvSpPr>
                <p:cNvPr id="1019" name="TextBox 1018">
                  <a:extLst>
                    <a:ext uri="{FF2B5EF4-FFF2-40B4-BE49-F238E27FC236}">
                      <a16:creationId xmlns:a16="http://schemas.microsoft.com/office/drawing/2014/main" id="{93260F07-08F5-72BC-E59A-9D0C1710D34C}"/>
                    </a:ext>
                  </a:extLst>
                </p:cNvPr>
                <p:cNvSpPr txBox="1"/>
                <p:nvPr/>
              </p:nvSpPr>
              <p:spPr>
                <a:xfrm>
                  <a:off x="7798681" y="3129100"/>
                  <a:ext cx="725158" cy="21505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GB" sz="1600" dirty="0">
                      <a:solidFill>
                        <a:schemeClr val="bg1"/>
                      </a:solidFill>
                      <a:latin typeface="Ubuntu" panose="020B0504030602030204" pitchFamily="34" charset="0"/>
                    </a:rPr>
                    <a:t>2025</a:t>
                  </a:r>
                </a:p>
              </p:txBody>
            </p:sp>
          </p:grpSp>
          <p:sp>
            <p:nvSpPr>
              <p:cNvPr id="1033" name="TextBox 1032">
                <a:extLst>
                  <a:ext uri="{FF2B5EF4-FFF2-40B4-BE49-F238E27FC236}">
                    <a16:creationId xmlns:a16="http://schemas.microsoft.com/office/drawing/2014/main" id="{705D311D-D66E-6D43-B78B-AB1CB089A58A}"/>
                  </a:ext>
                </a:extLst>
              </p:cNvPr>
              <p:cNvSpPr txBox="1"/>
              <p:nvPr/>
            </p:nvSpPr>
            <p:spPr>
              <a:xfrm>
                <a:off x="681490" y="4059272"/>
                <a:ext cx="1883543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Open Government License (OGL)</a:t>
                </a:r>
              </a:p>
            </p:txBody>
          </p:sp>
          <p:sp>
            <p:nvSpPr>
              <p:cNvPr id="1036" name="TextBox 1035">
                <a:extLst>
                  <a:ext uri="{FF2B5EF4-FFF2-40B4-BE49-F238E27FC236}">
                    <a16:creationId xmlns:a16="http://schemas.microsoft.com/office/drawing/2014/main" id="{D0A6E074-F1EA-651A-9F32-8785C4050E88}"/>
                  </a:ext>
                </a:extLst>
              </p:cNvPr>
              <p:cNvSpPr txBox="1"/>
              <p:nvPr/>
            </p:nvSpPr>
            <p:spPr>
              <a:xfrm>
                <a:off x="681490" y="1863650"/>
                <a:ext cx="1883543" cy="584775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GB" sz="1600" spc="0" baseline="0" dirty="0" err="1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data.gov.uk</a:t>
                </a:r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037" name="TextBox 1036">
                <a:extLst>
                  <a:ext uri="{FF2B5EF4-FFF2-40B4-BE49-F238E27FC236}">
                    <a16:creationId xmlns:a16="http://schemas.microsoft.com/office/drawing/2014/main" id="{D1FD52F1-2888-B62A-563C-425F641B8AEA}"/>
                  </a:ext>
                </a:extLst>
              </p:cNvPr>
              <p:cNvSpPr txBox="1"/>
              <p:nvPr/>
            </p:nvSpPr>
            <p:spPr>
              <a:xfrm>
                <a:off x="2161031" y="4753108"/>
                <a:ext cx="1583454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Government Digital Strategy</a:t>
                </a:r>
              </a:p>
            </p:txBody>
          </p:sp>
          <p:cxnSp>
            <p:nvCxnSpPr>
              <p:cNvPr id="1038" name="Straight Connector 1037">
                <a:extLst>
                  <a:ext uri="{FF2B5EF4-FFF2-40B4-BE49-F238E27FC236}">
                    <a16:creationId xmlns:a16="http://schemas.microsoft.com/office/drawing/2014/main" id="{99C119B7-6CA9-D017-C71A-BCDF799E2266}"/>
                  </a:ext>
                </a:extLst>
              </p:cNvPr>
              <p:cNvCxnSpPr>
                <a:cxnSpLocks/>
                <a:stCxn id="16" idx="1"/>
                <a:endCxn id="1033" idx="0"/>
              </p:cNvCxnSpPr>
              <p:nvPr/>
            </p:nvCxnSpPr>
            <p:spPr>
              <a:xfrm>
                <a:off x="1623262" y="3623987"/>
                <a:ext cx="0" cy="43528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2" name="Straight Connector 1041">
                <a:extLst>
                  <a:ext uri="{FF2B5EF4-FFF2-40B4-BE49-F238E27FC236}">
                    <a16:creationId xmlns:a16="http://schemas.microsoft.com/office/drawing/2014/main" id="{E67667BF-43E1-5C5D-0A0C-9930BE225B05}"/>
                  </a:ext>
                </a:extLst>
              </p:cNvPr>
              <p:cNvCxnSpPr>
                <a:cxnSpLocks/>
                <a:stCxn id="16" idx="3"/>
                <a:endCxn id="1036" idx="2"/>
              </p:cNvCxnSpPr>
              <p:nvPr/>
            </p:nvCxnSpPr>
            <p:spPr>
              <a:xfrm flipV="1">
                <a:off x="1623262" y="2448425"/>
                <a:ext cx="0" cy="61858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48" name="Straight Connector 1047">
                <a:extLst>
                  <a:ext uri="{FF2B5EF4-FFF2-40B4-BE49-F238E27FC236}">
                    <a16:creationId xmlns:a16="http://schemas.microsoft.com/office/drawing/2014/main" id="{8001C158-0A07-9D4E-5627-804DB713A6EB}"/>
                  </a:ext>
                </a:extLst>
              </p:cNvPr>
              <p:cNvCxnSpPr>
                <a:cxnSpLocks/>
                <a:stCxn id="1014" idx="1"/>
                <a:endCxn id="1037" idx="0"/>
              </p:cNvCxnSpPr>
              <p:nvPr/>
            </p:nvCxnSpPr>
            <p:spPr>
              <a:xfrm>
                <a:off x="2950624" y="3344370"/>
                <a:ext cx="2134" cy="140873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52" name="TextBox 1051">
                <a:extLst>
                  <a:ext uri="{FF2B5EF4-FFF2-40B4-BE49-F238E27FC236}">
                    <a16:creationId xmlns:a16="http://schemas.microsoft.com/office/drawing/2014/main" id="{125BF96E-5F1D-51FA-960C-28B0B808E250}"/>
                  </a:ext>
                </a:extLst>
              </p:cNvPr>
              <p:cNvSpPr txBox="1"/>
              <p:nvPr/>
            </p:nvSpPr>
            <p:spPr>
              <a:xfrm>
                <a:off x="3454402" y="863264"/>
                <a:ext cx="2777622" cy="132343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Government’s first Chief Data Officer (CDO) appointed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053" name="Straight Connector 1052">
                <a:extLst>
                  <a:ext uri="{FF2B5EF4-FFF2-40B4-BE49-F238E27FC236}">
                    <a16:creationId xmlns:a16="http://schemas.microsoft.com/office/drawing/2014/main" id="{7F4224AD-02D7-3389-0180-093A0025E681}"/>
                  </a:ext>
                </a:extLst>
              </p:cNvPr>
              <p:cNvCxnSpPr>
                <a:cxnSpLocks/>
                <a:stCxn id="1052" idx="2"/>
              </p:cNvCxnSpPr>
              <p:nvPr/>
            </p:nvCxnSpPr>
            <p:spPr>
              <a:xfrm>
                <a:off x="4843213" y="2186703"/>
                <a:ext cx="0" cy="1200714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58" name="TextBox 1057">
                <a:extLst>
                  <a:ext uri="{FF2B5EF4-FFF2-40B4-BE49-F238E27FC236}">
                    <a16:creationId xmlns:a16="http://schemas.microsoft.com/office/drawing/2014/main" id="{67CD4E57-CD7E-E9E6-FB65-C200827C7641}"/>
                  </a:ext>
                </a:extLst>
              </p:cNvPr>
              <p:cNvSpPr txBox="1"/>
              <p:nvPr/>
            </p:nvSpPr>
            <p:spPr>
              <a:xfrm>
                <a:off x="4103100" y="4053409"/>
                <a:ext cx="1504088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Data as a public asset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064" name="Straight Connector 1063">
                <a:extLst>
                  <a:ext uri="{FF2B5EF4-FFF2-40B4-BE49-F238E27FC236}">
                    <a16:creationId xmlns:a16="http://schemas.microsoft.com/office/drawing/2014/main" id="{B38D01B2-AD8D-00BE-A0CD-58714B9C103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843213" y="3353708"/>
                <a:ext cx="0" cy="860930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69" name="TextBox 1068">
                <a:extLst>
                  <a:ext uri="{FF2B5EF4-FFF2-40B4-BE49-F238E27FC236}">
                    <a16:creationId xmlns:a16="http://schemas.microsoft.com/office/drawing/2014/main" id="{D510F99B-9E28-356B-F5A4-EB84399AC95F}"/>
                  </a:ext>
                </a:extLst>
              </p:cNvPr>
              <p:cNvSpPr txBox="1"/>
              <p:nvPr/>
            </p:nvSpPr>
            <p:spPr>
              <a:xfrm>
                <a:off x="5141815" y="4757612"/>
                <a:ext cx="2417483" cy="132343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Government Transformation Strategy 2017 - 2019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070" name="Straight Connector 1069">
                <a:extLst>
                  <a:ext uri="{FF2B5EF4-FFF2-40B4-BE49-F238E27FC236}">
                    <a16:creationId xmlns:a16="http://schemas.microsoft.com/office/drawing/2014/main" id="{2941CBC0-E887-FBE9-6C5F-69A461058C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295524" y="3352959"/>
                <a:ext cx="0" cy="149844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74" name="TextBox 1073">
                <a:extLst>
                  <a:ext uri="{FF2B5EF4-FFF2-40B4-BE49-F238E27FC236}">
                    <a16:creationId xmlns:a16="http://schemas.microsoft.com/office/drawing/2014/main" id="{9491AAD7-3E2A-F5C3-E585-557F1171FDD6}"/>
                  </a:ext>
                </a:extLst>
              </p:cNvPr>
              <p:cNvSpPr txBox="1"/>
              <p:nvPr/>
            </p:nvSpPr>
            <p:spPr>
              <a:xfrm>
                <a:off x="5173921" y="1877140"/>
                <a:ext cx="2241316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Industrial Strategy: The Grand Challenges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075" name="Straight Connector 1074">
                <a:extLst>
                  <a:ext uri="{FF2B5EF4-FFF2-40B4-BE49-F238E27FC236}">
                    <a16:creationId xmlns:a16="http://schemas.microsoft.com/office/drawing/2014/main" id="{53036C4A-BF74-DDEB-04FD-0DC5A26C20F8}"/>
                  </a:ext>
                </a:extLst>
              </p:cNvPr>
              <p:cNvCxnSpPr>
                <a:cxnSpLocks/>
                <a:stCxn id="1074" idx="2"/>
              </p:cNvCxnSpPr>
              <p:nvPr/>
            </p:nvCxnSpPr>
            <p:spPr>
              <a:xfrm>
                <a:off x="6294579" y="2954358"/>
                <a:ext cx="945" cy="398296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79" name="TextBox 1078">
                <a:extLst>
                  <a:ext uri="{FF2B5EF4-FFF2-40B4-BE49-F238E27FC236}">
                    <a16:creationId xmlns:a16="http://schemas.microsoft.com/office/drawing/2014/main" id="{1E7E5D07-515F-2BC3-CAAF-30D360C8756B}"/>
                  </a:ext>
                </a:extLst>
              </p:cNvPr>
              <p:cNvSpPr txBox="1"/>
              <p:nvPr/>
            </p:nvSpPr>
            <p:spPr>
              <a:xfrm>
                <a:off x="6824856" y="4102179"/>
                <a:ext cx="1468884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AI Sector Deal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080" name="Straight Connector 1079">
                <a:extLst>
                  <a:ext uri="{FF2B5EF4-FFF2-40B4-BE49-F238E27FC236}">
                    <a16:creationId xmlns:a16="http://schemas.microsoft.com/office/drawing/2014/main" id="{E0B2EBBC-3FA2-C16D-A697-386D5130CAFE}"/>
                  </a:ext>
                </a:extLst>
              </p:cNvPr>
              <p:cNvCxnSpPr>
                <a:cxnSpLocks/>
                <a:stCxn id="29" idx="1"/>
                <a:endCxn id="1079" idx="0"/>
              </p:cNvCxnSpPr>
              <p:nvPr/>
            </p:nvCxnSpPr>
            <p:spPr>
              <a:xfrm>
                <a:off x="7553175" y="3623987"/>
                <a:ext cx="6123" cy="47819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84" name="Straight Connector 1083">
                <a:extLst>
                  <a:ext uri="{FF2B5EF4-FFF2-40B4-BE49-F238E27FC236}">
                    <a16:creationId xmlns:a16="http://schemas.microsoft.com/office/drawing/2014/main" id="{65A82449-E03D-6C4F-02A3-0AAB77CF4B5F}"/>
                  </a:ext>
                </a:extLst>
              </p:cNvPr>
              <p:cNvCxnSpPr>
                <a:cxnSpLocks/>
                <a:stCxn id="1086" idx="2"/>
                <a:endCxn id="29" idx="3"/>
              </p:cNvCxnSpPr>
              <p:nvPr/>
            </p:nvCxnSpPr>
            <p:spPr>
              <a:xfrm>
                <a:off x="7553175" y="2123886"/>
                <a:ext cx="0" cy="94312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86" name="TextBox 1085">
                <a:extLst>
                  <a:ext uri="{FF2B5EF4-FFF2-40B4-BE49-F238E27FC236}">
                    <a16:creationId xmlns:a16="http://schemas.microsoft.com/office/drawing/2014/main" id="{54036212-AE0B-78E2-6B0F-B5A081A38F6E}"/>
                  </a:ext>
                </a:extLst>
              </p:cNvPr>
              <p:cNvSpPr txBox="1"/>
              <p:nvPr/>
            </p:nvSpPr>
            <p:spPr>
              <a:xfrm>
                <a:off x="6457100" y="800447"/>
                <a:ext cx="2192150" cy="132343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Research and Development Roadmap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093" name="TextBox 1092">
                <a:extLst>
                  <a:ext uri="{FF2B5EF4-FFF2-40B4-BE49-F238E27FC236}">
                    <a16:creationId xmlns:a16="http://schemas.microsoft.com/office/drawing/2014/main" id="{1523FD89-B766-45FF-7F2A-2B975E569ED5}"/>
                  </a:ext>
                </a:extLst>
              </p:cNvPr>
              <p:cNvSpPr txBox="1"/>
              <p:nvPr/>
            </p:nvSpPr>
            <p:spPr>
              <a:xfrm>
                <a:off x="7605737" y="4756050"/>
                <a:ext cx="1468884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National Data Strategy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094" name="Straight Connector 1093">
                <a:extLst>
                  <a:ext uri="{FF2B5EF4-FFF2-40B4-BE49-F238E27FC236}">
                    <a16:creationId xmlns:a16="http://schemas.microsoft.com/office/drawing/2014/main" id="{8148FA2F-449B-46D9-813B-939A9BBD0567}"/>
                  </a:ext>
                </a:extLst>
              </p:cNvPr>
              <p:cNvCxnSpPr>
                <a:cxnSpLocks/>
                <a:stCxn id="1102" idx="2"/>
                <a:endCxn id="1093" idx="0"/>
              </p:cNvCxnSpPr>
              <p:nvPr/>
            </p:nvCxnSpPr>
            <p:spPr>
              <a:xfrm>
                <a:off x="8336706" y="2954358"/>
                <a:ext cx="3473" cy="1801692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02" name="TextBox 1101">
                <a:extLst>
                  <a:ext uri="{FF2B5EF4-FFF2-40B4-BE49-F238E27FC236}">
                    <a16:creationId xmlns:a16="http://schemas.microsoft.com/office/drawing/2014/main" id="{9AB5695D-6273-BD6C-BC11-BCFBEFA793E4}"/>
                  </a:ext>
                </a:extLst>
              </p:cNvPr>
              <p:cNvSpPr txBox="1"/>
              <p:nvPr/>
            </p:nvSpPr>
            <p:spPr>
              <a:xfrm>
                <a:off x="7602264" y="1877140"/>
                <a:ext cx="1468884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Data Quality Framework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109" name="TextBox 1108">
                <a:extLst>
                  <a:ext uri="{FF2B5EF4-FFF2-40B4-BE49-F238E27FC236}">
                    <a16:creationId xmlns:a16="http://schemas.microsoft.com/office/drawing/2014/main" id="{70E32594-3448-6A08-FE22-8D817F40DC10}"/>
                  </a:ext>
                </a:extLst>
              </p:cNvPr>
              <p:cNvSpPr txBox="1"/>
              <p:nvPr/>
            </p:nvSpPr>
            <p:spPr>
              <a:xfrm>
                <a:off x="8373802" y="3782460"/>
                <a:ext cx="1765264" cy="132343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Build Back Better: our plan for growth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110" name="Straight Connector 1109">
                <a:extLst>
                  <a:ext uri="{FF2B5EF4-FFF2-40B4-BE49-F238E27FC236}">
                    <a16:creationId xmlns:a16="http://schemas.microsoft.com/office/drawing/2014/main" id="{25355205-C34F-8659-BE7B-A25D2029E6B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030342" y="2091677"/>
                <a:ext cx="0" cy="183627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15" name="TextBox 1114">
                <a:extLst>
                  <a:ext uri="{FF2B5EF4-FFF2-40B4-BE49-F238E27FC236}">
                    <a16:creationId xmlns:a16="http://schemas.microsoft.com/office/drawing/2014/main" id="{44EF234F-3E86-C04C-00DE-D6BDDFCF8835}"/>
                  </a:ext>
                </a:extLst>
              </p:cNvPr>
              <p:cNvSpPr txBox="1"/>
              <p:nvPr/>
            </p:nvSpPr>
            <p:spPr>
              <a:xfrm>
                <a:off x="8255094" y="1169900"/>
                <a:ext cx="1765264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National AI Strategy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sp>
            <p:nvSpPr>
              <p:cNvPr id="1121" name="TextBox 1120">
                <a:extLst>
                  <a:ext uri="{FF2B5EF4-FFF2-40B4-BE49-F238E27FC236}">
                    <a16:creationId xmlns:a16="http://schemas.microsoft.com/office/drawing/2014/main" id="{D5E61639-6DD0-7E3F-E045-2B1092C23045}"/>
                  </a:ext>
                </a:extLst>
              </p:cNvPr>
              <p:cNvSpPr txBox="1"/>
              <p:nvPr/>
            </p:nvSpPr>
            <p:spPr>
              <a:xfrm>
                <a:off x="8906130" y="1834681"/>
                <a:ext cx="1765264" cy="132343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Data Sharing Governance Framework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122" name="Straight Connector 1121">
                <a:extLst>
                  <a:ext uri="{FF2B5EF4-FFF2-40B4-BE49-F238E27FC236}">
                    <a16:creationId xmlns:a16="http://schemas.microsoft.com/office/drawing/2014/main" id="{311E8971-5495-FE5B-815E-2039ECC7298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586930" y="2916837"/>
                <a:ext cx="0" cy="158383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25" name="TextBox 1124">
                <a:extLst>
                  <a:ext uri="{FF2B5EF4-FFF2-40B4-BE49-F238E27FC236}">
                    <a16:creationId xmlns:a16="http://schemas.microsoft.com/office/drawing/2014/main" id="{905F877B-9A92-C8FA-2E59-A9CBB953A991}"/>
                  </a:ext>
                </a:extLst>
              </p:cNvPr>
              <p:cNvSpPr txBox="1"/>
              <p:nvPr/>
            </p:nvSpPr>
            <p:spPr>
              <a:xfrm>
                <a:off x="9400692" y="4753108"/>
                <a:ext cx="1765264" cy="1323439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spc="0" baseline="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Data Maturity Assessment for Government</a:t>
                </a: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126" name="Straight Connector 1125">
                <a:extLst>
                  <a:ext uri="{FF2B5EF4-FFF2-40B4-BE49-F238E27FC236}">
                    <a16:creationId xmlns:a16="http://schemas.microsoft.com/office/drawing/2014/main" id="{AEB7831B-5580-1291-6946-8F68FC2D0C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283324" y="3352959"/>
                <a:ext cx="0" cy="1498441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127" name="TextBox 1126">
                <a:extLst>
                  <a:ext uri="{FF2B5EF4-FFF2-40B4-BE49-F238E27FC236}">
                    <a16:creationId xmlns:a16="http://schemas.microsoft.com/office/drawing/2014/main" id="{E8568D5C-996A-F8C6-BEE7-E8470F57B88A}"/>
                  </a:ext>
                </a:extLst>
              </p:cNvPr>
              <p:cNvSpPr txBox="1"/>
              <p:nvPr/>
            </p:nvSpPr>
            <p:spPr>
              <a:xfrm>
                <a:off x="10040433" y="781453"/>
                <a:ext cx="1676565" cy="1077218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r>
                  <a:rPr lang="en-GB" sz="1600" dirty="0">
                    <a:ln/>
                    <a:solidFill>
                      <a:schemeClr val="accent6">
                        <a:lumMod val="75000"/>
                      </a:schemeClr>
                    </a:solidFill>
                    <a:latin typeface="Ubuntu" panose="020B0504030602030204" pitchFamily="34" charset="0"/>
                    <a:cs typeface="Arial"/>
                    <a:sym typeface="Arial"/>
                    <a:rtl val="0"/>
                  </a:rPr>
                  <a:t>Government CDO appointed</a:t>
                </a:r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  <a:p>
                <a:pPr algn="ctr"/>
                <a:endParaRPr lang="en-GB" sz="1600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endParaRPr>
              </a:p>
            </p:txBody>
          </p:sp>
          <p:cxnSp>
            <p:nvCxnSpPr>
              <p:cNvPr id="1128" name="Straight Connector 1127">
                <a:extLst>
                  <a:ext uri="{FF2B5EF4-FFF2-40B4-BE49-F238E27FC236}">
                    <a16:creationId xmlns:a16="http://schemas.microsoft.com/office/drawing/2014/main" id="{DACDCBC6-9783-F315-1210-FFAB259A7B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0860214" y="1708509"/>
                <a:ext cx="0" cy="1644145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37" name="TextBox 1136">
              <a:extLst>
                <a:ext uri="{FF2B5EF4-FFF2-40B4-BE49-F238E27FC236}">
                  <a16:creationId xmlns:a16="http://schemas.microsoft.com/office/drawing/2014/main" id="{68527DA1-7B87-91B1-4939-260550CFB1AC}"/>
                </a:ext>
              </a:extLst>
            </p:cNvPr>
            <p:cNvSpPr txBox="1"/>
            <p:nvPr/>
          </p:nvSpPr>
          <p:spPr>
            <a:xfrm>
              <a:off x="609600" y="5811566"/>
              <a:ext cx="1008288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b="1" spc="0" baseline="0" dirty="0">
                  <a:ln/>
                  <a:solidFill>
                    <a:schemeClr val="accent6">
                      <a:lumMod val="75000"/>
                    </a:schemeClr>
                  </a:solidFill>
                  <a:latin typeface="Ubuntu" panose="020B0504030602030204" pitchFamily="34" charset="0"/>
                  <a:cs typeface="Arial"/>
                  <a:sym typeface="Arial"/>
                  <a:rtl val="0"/>
                </a:rPr>
                <a:t>Timeline of Key Government Initiatives and Data Objectives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54523616"/>
      </p:ext>
    </p:extLst>
  </p:cSld>
  <p:clrMapOvr>
    <a:masterClrMapping/>
  </p:clrMapOvr>
</p:sld>
</file>

<file path=ppt/theme/theme1.xml><?xml version="1.0" encoding="utf-8"?>
<a:theme xmlns:a="http://schemas.openxmlformats.org/drawingml/2006/main" name="Triad">
  <a:themeElements>
    <a:clrScheme name="Triad">
      <a:dk1>
        <a:srgbClr val="333D47"/>
      </a:dk1>
      <a:lt1>
        <a:srgbClr val="FFFFFF"/>
      </a:lt1>
      <a:dk2>
        <a:srgbClr val="999EA3"/>
      </a:dk2>
      <a:lt2>
        <a:srgbClr val="FBFBFB"/>
      </a:lt2>
      <a:accent1>
        <a:srgbClr val="009C7D"/>
      </a:accent1>
      <a:accent2>
        <a:srgbClr val="2CA0B5"/>
      </a:accent2>
      <a:accent3>
        <a:srgbClr val="C66CAB"/>
      </a:accent3>
      <a:accent4>
        <a:srgbClr val="7F7FC9"/>
      </a:accent4>
      <a:accent5>
        <a:srgbClr val="DF5C4A"/>
      </a:accent5>
      <a:accent6>
        <a:srgbClr val="70777E"/>
      </a:accent6>
      <a:hlink>
        <a:srgbClr val="333D47"/>
      </a:hlink>
      <a:folHlink>
        <a:srgbClr val="333D47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riad" id="{FF1DA679-CF63-354A-881D-AE3FD6E2ACE5}" vid="{75BAA862-EFD2-8D4C-805B-1871DCD2E8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Triad</Template>
  <TotalTime>0</TotalTime>
  <Words>90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Ubuntu</vt:lpstr>
      <vt:lpstr>Triad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Horton</dc:creator>
  <cp:lastModifiedBy>Matthew Ansell</cp:lastModifiedBy>
  <cp:revision>4</cp:revision>
  <dcterms:created xsi:type="dcterms:W3CDTF">2024-07-09T13:11:42Z</dcterms:created>
  <dcterms:modified xsi:type="dcterms:W3CDTF">2025-01-14T10:07:43Z</dcterms:modified>
</cp:coreProperties>
</file>